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337" r:id="rId22"/>
    <p:sldId id="282" r:id="rId23"/>
    <p:sldId id="283" r:id="rId24"/>
    <p:sldId id="285" r:id="rId25"/>
    <p:sldId id="286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8" r:id="rId36"/>
    <p:sldId id="299" r:id="rId37"/>
    <p:sldId id="300" r:id="rId38"/>
    <p:sldId id="301" r:id="rId39"/>
    <p:sldId id="302" r:id="rId40"/>
    <p:sldId id="303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60590" autoAdjust="0"/>
  </p:normalViewPr>
  <p:slideViewPr>
    <p:cSldViewPr snapToGrid="0" showGuides="1">
      <p:cViewPr varScale="1">
        <p:scale>
          <a:sx n="59" d="100"/>
          <a:sy n="59" d="100"/>
        </p:scale>
        <p:origin x="8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6D1-85B7-4FC1-8794-13BC5D54D5D4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44BAF-1D23-484F-BE97-256D68A18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217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You can see examples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3399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One versus rest, unbalanced classes.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670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Naïve Bayes , a family of algorithms that share a common principle </a:t>
            </a:r>
          </a:p>
          <a:p>
            <a:pPr marL="228600" indent="-228600">
              <a:buAutoNum type="arabicParenR"/>
            </a:pPr>
            <a:r>
              <a:rPr lang="en-US" dirty="0"/>
              <a:t>Each feature considered </a:t>
            </a:r>
            <a:r>
              <a:rPr lang="en-US" dirty="0" err="1"/>
              <a:t>separatelty</a:t>
            </a:r>
            <a:r>
              <a:rPr lang="en-US" dirty="0"/>
              <a:t>, regardless of an correlations between them!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4108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Very important to notice the functions we bring in</a:t>
            </a:r>
          </a:p>
          <a:p>
            <a:pPr marL="228600" indent="-228600">
              <a:buAutoNum type="arabicParenR"/>
            </a:pPr>
            <a:r>
              <a:rPr lang="en-US" dirty="0"/>
              <a:t>She goes through all the features..</a:t>
            </a:r>
          </a:p>
          <a:p>
            <a:pPr marL="228600" indent="-228600">
              <a:buAutoNum type="arabicParenR"/>
            </a:pPr>
            <a:r>
              <a:rPr lang="en-US" dirty="0"/>
              <a:t>Must [print out the schema. , we need to recode to numerical features.</a:t>
            </a:r>
          </a:p>
          <a:p>
            <a:pPr marL="228600" indent="-228600">
              <a:buAutoNum type="arabicParenR"/>
            </a:pPr>
            <a:r>
              <a:rPr lang="en-US" dirty="0"/>
              <a:t>Check to see the balance between classes., on the right , may be biased….rectified by bootstrapping or resampling the </a:t>
            </a:r>
            <a:r>
              <a:rPr lang="en-US" dirty="0" err="1"/>
              <a:t>df</a:t>
            </a:r>
            <a:r>
              <a:rPr lang="en-US" dirty="0"/>
              <a:t>. </a:t>
            </a:r>
          </a:p>
          <a:p>
            <a:pPr marL="228600" indent="-228600">
              <a:buAutoNum type="arabicParenR"/>
            </a:pPr>
            <a:r>
              <a:rPr lang="en-US" dirty="0"/>
              <a:t>&lt; 1% would be bad.</a:t>
            </a:r>
          </a:p>
          <a:p>
            <a:pPr marL="228600" indent="-228600">
              <a:buAutoNum type="arabicParenR"/>
            </a:pPr>
            <a:r>
              <a:rPr lang="en-US" dirty="0"/>
              <a:t>Call dependent variable ..label. – do up front; click link under format data …to see  material background in formatting data.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4034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err="1"/>
              <a:t>Neeed</a:t>
            </a:r>
            <a:r>
              <a:rPr lang="en-US" dirty="0"/>
              <a:t> all cols in list format. , We need a subset…,note the </a:t>
            </a:r>
            <a:r>
              <a:rPr lang="en-US" dirty="0" err="1"/>
              <a:t>subsetting</a:t>
            </a:r>
            <a:r>
              <a:rPr lang="en-US" dirty="0"/>
              <a:t>, not first or last. </a:t>
            </a:r>
          </a:p>
          <a:p>
            <a:pPr marL="228600" indent="-228600">
              <a:buAutoNum type="arabicParenR"/>
            </a:pPr>
            <a:r>
              <a:rPr lang="en-US" dirty="0"/>
              <a:t>Specify dependent variable., and reformat to numeric vars , zero indexed.</a:t>
            </a:r>
          </a:p>
          <a:p>
            <a:pPr marL="228600" indent="-228600">
              <a:buAutoNum type="arabicParenR"/>
            </a:pPr>
            <a:r>
              <a:rPr lang="en-US" dirty="0"/>
              <a:t>Note the use of the string Indexer function , and get the dependent var correct </a:t>
            </a:r>
          </a:p>
          <a:p>
            <a:pPr marL="228600" indent="-228600">
              <a:buAutoNum type="arabicParenR"/>
            </a:pPr>
            <a:r>
              <a:rPr lang="en-US" dirty="0"/>
              <a:t>We have to convert the </a:t>
            </a:r>
            <a:r>
              <a:rPr lang="en-US" dirty="0" err="1"/>
              <a:t>stringtypesd</a:t>
            </a:r>
            <a:r>
              <a:rPr lang="en-US" dirty="0"/>
              <a:t> to numeric of the </a:t>
            </a:r>
            <a:r>
              <a:rPr lang="en-US" dirty="0" err="1"/>
              <a:t>indep</a:t>
            </a:r>
            <a:r>
              <a:rPr lang="en-US" dirty="0"/>
              <a:t> vars </a:t>
            </a:r>
          </a:p>
          <a:p>
            <a:pPr marL="228600" indent="-228600">
              <a:buAutoNum type="arabicParenR"/>
            </a:pPr>
            <a:r>
              <a:rPr lang="en-US" dirty="0"/>
              <a:t>Code above changes the string to numeric </a:t>
            </a:r>
          </a:p>
          <a:p>
            <a:pPr marL="228600" indent="-228600">
              <a:buAutoNum type="arabicParenR"/>
            </a:pPr>
            <a:r>
              <a:rPr lang="en-US" dirty="0"/>
              <a:t>Check the Schema after the conversion to </a:t>
            </a:r>
            <a:r>
              <a:rPr lang="en-US" dirty="0" err="1"/>
              <a:t>numerixc</a:t>
            </a:r>
            <a:r>
              <a:rPr lang="en-US" dirty="0"/>
              <a:t>. To check al done.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2562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Makes a dictionary from top and bottom 1%, and correct the </a:t>
            </a:r>
            <a:r>
              <a:rPr lang="en-US" dirty="0" err="1"/>
              <a:t>shewnees</a:t>
            </a:r>
            <a:r>
              <a:rPr lang="en-US" dirty="0"/>
              <a:t> …if its greater than 1.</a:t>
            </a:r>
          </a:p>
          <a:p>
            <a:pPr marL="228600" indent="-228600">
              <a:buAutoNum type="arabicParenR"/>
            </a:pPr>
            <a:r>
              <a:rPr lang="en-US" dirty="0"/>
              <a:t>Take the log of it </a:t>
            </a:r>
          </a:p>
          <a:p>
            <a:pPr marL="228600" indent="-228600">
              <a:buAutoNum type="arabicParenR"/>
            </a:pPr>
            <a:r>
              <a:rPr lang="en-US" dirty="0"/>
              <a:t>When its greater or smaller than cap then at the </a:t>
            </a:r>
            <a:r>
              <a:rPr lang="en-US" dirty="0" err="1"/>
              <a:t>gretaes</a:t>
            </a:r>
            <a:r>
              <a:rPr lang="en-US" dirty="0"/>
              <a:t> and smallest of the 1% </a:t>
            </a:r>
          </a:p>
          <a:p>
            <a:pPr marL="228600" indent="-228600">
              <a:buAutoNum type="arabicParenR"/>
            </a:pPr>
            <a:r>
              <a:rPr lang="en-US" dirty="0"/>
              <a:t>There were no changes for this algorithm, then there was no </a:t>
            </a:r>
            <a:r>
              <a:rPr lang="en-US" dirty="0" err="1"/>
              <a:t>skewnees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On the right we check for negative values , so </a:t>
            </a:r>
            <a:r>
              <a:rPr lang="en-US" dirty="0" err="1"/>
              <a:t>wwe</a:t>
            </a:r>
            <a:r>
              <a:rPr lang="en-US" dirty="0"/>
              <a:t> can use Naïve Bayes Classifier to the right.</a:t>
            </a:r>
          </a:p>
          <a:p>
            <a:pPr marL="228600" indent="-228600">
              <a:buAutoNum type="arabicParenR"/>
            </a:pPr>
            <a:r>
              <a:rPr lang="en-US" dirty="0"/>
              <a:t>We write code to detect the mins and collect the global minimum .. If that is less than zero. See top right </a:t>
            </a:r>
          </a:p>
          <a:p>
            <a:pPr marL="228600" indent="-228600">
              <a:buAutoNum type="arabicParenR"/>
            </a:pPr>
            <a:r>
              <a:rPr lang="en-US" dirty="0" err="1"/>
              <a:t>Df_minimum</a:t>
            </a:r>
            <a:r>
              <a:rPr lang="en-US" dirty="0"/>
              <a:t> was &gt; 0, so no zeros , no correction needed</a:t>
            </a:r>
          </a:p>
          <a:p>
            <a:pPr marL="228600" indent="-228600">
              <a:buAutoNum type="arabicParenR"/>
            </a:pPr>
            <a:r>
              <a:rPr lang="en-US" dirty="0"/>
              <a:t>Then we use Vector assembler to compute the feature from the features list (this is a model, or transformer.</a:t>
            </a:r>
          </a:p>
          <a:p>
            <a:pPr marL="228600" indent="-228600">
              <a:buAutoNum type="arabicParenR"/>
            </a:pPr>
            <a:r>
              <a:rPr lang="en-US" dirty="0"/>
              <a:t>We must call the assembler to do the </a:t>
            </a:r>
            <a:r>
              <a:rPr lang="en-US" dirty="0" err="1"/>
              <a:t>transform.and</a:t>
            </a:r>
            <a:r>
              <a:rPr lang="en-US" dirty="0"/>
              <a:t> get an output.</a:t>
            </a:r>
          </a:p>
          <a:p>
            <a:pPr marL="228600" indent="-228600">
              <a:buAutoNum type="arabicParenR"/>
            </a:pPr>
            <a:r>
              <a:rPr lang="en-US" dirty="0"/>
              <a:t>We found no negatives in our </a:t>
            </a:r>
            <a:r>
              <a:rPr lang="en-US" dirty="0" err="1"/>
              <a:t>df</a:t>
            </a:r>
            <a:r>
              <a:rPr lang="en-US" dirty="0"/>
              <a:t> , but </a:t>
            </a:r>
            <a:r>
              <a:rPr lang="en-US" dirty="0" err="1"/>
              <a:t>Pyspark</a:t>
            </a:r>
            <a:r>
              <a:rPr lang="en-US" dirty="0"/>
              <a:t> has a handy function to di this. , see bottom right.</a:t>
            </a:r>
          </a:p>
          <a:p>
            <a:pPr marL="228600" indent="-228600">
              <a:buAutoNum type="arabicParenR"/>
            </a:pPr>
            <a:r>
              <a:rPr lang="en-US" dirty="0" err="1"/>
              <a:t>Min,max</a:t>
            </a:r>
            <a:r>
              <a:rPr lang="en-US" dirty="0"/>
              <a:t> scaler ..adjust any column to a scalar.</a:t>
            </a:r>
          </a:p>
          <a:p>
            <a:pPr marL="228600" indent="-228600">
              <a:buAutoNum type="arabicParenR"/>
            </a:pPr>
            <a:r>
              <a:rPr lang="en-US" dirty="0"/>
              <a:t>Note </a:t>
            </a:r>
            <a:r>
              <a:rPr lang="en-US" dirty="0" err="1"/>
              <a:t>sclar</a:t>
            </a:r>
            <a:r>
              <a:rPr lang="en-US" dirty="0"/>
              <a:t> is an </a:t>
            </a:r>
            <a:r>
              <a:rPr lang="en-US" dirty="0" err="1"/>
              <a:t>extimator</a:t>
            </a:r>
            <a:r>
              <a:rPr lang="en-US" dirty="0"/>
              <a:t> , therefore scalar .fit / Vector </a:t>
            </a:r>
            <a:r>
              <a:rPr lang="en-US" dirty="0" err="1"/>
              <a:t>Assmbler</a:t>
            </a:r>
            <a:r>
              <a:rPr lang="en-US" dirty="0"/>
              <a:t> is a </a:t>
            </a:r>
            <a:r>
              <a:rPr lang="en-US" dirty="0" err="1"/>
              <a:t>tranfformer</a:t>
            </a:r>
            <a:r>
              <a:rPr lang="en-US" dirty="0"/>
              <a:t> , so here we produce a scaler model. </a:t>
            </a:r>
          </a:p>
          <a:p>
            <a:pPr marL="228600" indent="-228600">
              <a:buAutoNum type="arabicParenR"/>
            </a:pPr>
            <a:r>
              <a:rPr lang="en-US" dirty="0"/>
              <a:t>And we run the </a:t>
            </a:r>
            <a:r>
              <a:rPr lang="en-US" dirty="0" err="1"/>
              <a:t>datframe</a:t>
            </a:r>
            <a:r>
              <a:rPr lang="en-US" dirty="0"/>
              <a:t> through this model. And show the result </a:t>
            </a:r>
          </a:p>
          <a:p>
            <a:pPr marL="228600" indent="-228600">
              <a:buAutoNum type="arabicParenR"/>
            </a:pPr>
            <a:r>
              <a:rPr lang="en-US" dirty="0"/>
              <a:t>Drop the column and renamed the scaled feature to features , for modelling purposes.</a:t>
            </a:r>
          </a:p>
          <a:p>
            <a:pPr marL="228600" indent="-228600">
              <a:buAutoNum type="arabicParenR"/>
            </a:pPr>
            <a:r>
              <a:rPr lang="en-US" dirty="0"/>
              <a:t>Use with </a:t>
            </a:r>
            <a:r>
              <a:rPr lang="en-US" dirty="0" err="1"/>
              <a:t>ColumnRenamed</a:t>
            </a:r>
            <a:r>
              <a:rPr lang="en-US" dirty="0"/>
              <a:t>.. Just to rename columns.</a:t>
            </a:r>
          </a:p>
          <a:p>
            <a:pPr marL="228600" indent="-228600">
              <a:buAutoNum type="arabicParenR"/>
            </a:pPr>
            <a:r>
              <a:rPr lang="en-US" dirty="0"/>
              <a:t>Train test split …</a:t>
            </a:r>
          </a:p>
          <a:p>
            <a:pPr marL="228600" indent="-228600">
              <a:buAutoNum type="arabicParenR"/>
            </a:pPr>
            <a:r>
              <a:rPr lang="en-US" dirty="0"/>
              <a:t>Ready to go modelling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855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link for more details, Very Simple Model.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0504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Notice AUC is most popular for Binary Classification and the accuracy score for multiclass problems.</a:t>
            </a:r>
          </a:p>
          <a:p>
            <a:pPr marL="228600" indent="-228600">
              <a:buAutoNum type="arabicParenR"/>
            </a:pPr>
            <a:r>
              <a:rPr lang="en-US" dirty="0"/>
              <a:t>Remember we created the </a:t>
            </a:r>
            <a:r>
              <a:rPr lang="en-US" dirty="0" err="1"/>
              <a:t>Bin_Evaluator</a:t>
            </a:r>
            <a:r>
              <a:rPr lang="en-US" dirty="0"/>
              <a:t> Object ..</a:t>
            </a:r>
          </a:p>
          <a:p>
            <a:pPr marL="228600" indent="-228600">
              <a:buAutoNum type="arabicParenR"/>
            </a:pPr>
            <a:r>
              <a:rPr lang="en-US" dirty="0"/>
              <a:t>We have a value </a:t>
            </a:r>
            <a:r>
              <a:rPr lang="en-US" dirty="0" err="1"/>
              <a:t>odf</a:t>
            </a:r>
            <a:r>
              <a:rPr lang="en-US" dirty="0"/>
              <a:t> 1 in our result because the features were highly </a:t>
            </a:r>
            <a:r>
              <a:rPr lang="en-US" dirty="0" err="1"/>
              <a:t>prerdictive</a:t>
            </a:r>
            <a:r>
              <a:rPr lang="en-US" dirty="0"/>
              <a:t>!. </a:t>
            </a:r>
          </a:p>
          <a:p>
            <a:pPr marL="228600" indent="-228600">
              <a:buAutoNum type="arabicParenR"/>
            </a:pPr>
            <a:r>
              <a:rPr lang="en-US" dirty="0"/>
              <a:t>She also uses the </a:t>
            </a:r>
            <a:r>
              <a:rPr lang="en-US" dirty="0" err="1"/>
              <a:t>multioclas</a:t>
            </a:r>
            <a:r>
              <a:rPr lang="en-US" dirty="0"/>
              <a:t> evaluator ..for Binary Classification!</a:t>
            </a:r>
          </a:p>
          <a:p>
            <a:pPr marL="228600" indent="-228600">
              <a:buAutoNum type="arabicParenR"/>
            </a:pPr>
            <a:r>
              <a:rPr lang="en-US" dirty="0"/>
              <a:t>We set up the MC Evaluator function ..previously.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7035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CV computes the average eval metric for all 5 folds </a:t>
            </a:r>
          </a:p>
          <a:p>
            <a:pPr marL="228600" indent="-228600">
              <a:buAutoNum type="arabicParenR"/>
            </a:pPr>
            <a:r>
              <a:rPr lang="en-US" dirty="0"/>
              <a:t>We have this parameter grid , and for each parameter combo. It gives average of all 5.</a:t>
            </a:r>
          </a:p>
          <a:p>
            <a:pPr marL="228600" indent="-228600">
              <a:buAutoNum type="arabicParenR"/>
            </a:pPr>
            <a:r>
              <a:rPr lang="en-US" dirty="0" err="1"/>
              <a:t>Choosdes</a:t>
            </a:r>
            <a:r>
              <a:rPr lang="en-US" dirty="0"/>
              <a:t> best parameter grid value and refits using best </a:t>
            </a:r>
            <a:r>
              <a:rPr lang="en-US" dirty="0" err="1"/>
              <a:t>parametres</a:t>
            </a:r>
            <a:r>
              <a:rPr lang="en-US" dirty="0"/>
              <a:t> ON ENTIRE DATASET </a:t>
            </a:r>
          </a:p>
          <a:p>
            <a:pPr marL="228600" indent="-228600">
              <a:buAutoNum type="arabicParenR"/>
            </a:pPr>
            <a:r>
              <a:rPr lang="en-US" dirty="0"/>
              <a:t>Also choose best number of </a:t>
            </a:r>
            <a:r>
              <a:rPr lang="en-US" dirty="0" err="1"/>
              <a:t>iteartions</a:t>
            </a:r>
            <a:r>
              <a:rPr lang="en-US" dirty="0"/>
              <a:t>,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3221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paramGrid</a:t>
            </a:r>
            <a:r>
              <a:rPr lang="en-US" dirty="0"/>
              <a:t> is 3 cols wide and 2 rows deep , </a:t>
            </a:r>
            <a:r>
              <a:rPr lang="en-US" dirty="0" err="1"/>
              <a:t>ie</a:t>
            </a:r>
            <a:r>
              <a:rPr lang="en-US" dirty="0"/>
              <a:t> grid fitted to both folds ….10,15,20 are the cols and </a:t>
            </a:r>
            <a:r>
              <a:rPr lang="en-US" dirty="0" err="1"/>
              <a:t>numfolds</a:t>
            </a:r>
            <a:r>
              <a:rPr lang="en-US" dirty="0"/>
              <a:t> are the rows.</a:t>
            </a:r>
          </a:p>
          <a:p>
            <a:r>
              <a:rPr lang="en-US" dirty="0"/>
              <a:t>Therefore 6 models and compare them. </a:t>
            </a:r>
          </a:p>
          <a:p>
            <a:r>
              <a:rPr lang="en-US" dirty="0"/>
              <a:t>Note in the Cross Validator you need all the 4 parameters: , estimator, </a:t>
            </a:r>
            <a:r>
              <a:rPr lang="en-US" dirty="0" err="1"/>
              <a:t>estimatorParamsMap</a:t>
            </a:r>
            <a:r>
              <a:rPr lang="en-US" dirty="0"/>
              <a:t>, </a:t>
            </a:r>
            <a:r>
              <a:rPr lang="en-US" dirty="0" err="1"/>
              <a:t>evaluator,numfolds</a:t>
            </a:r>
            <a:r>
              <a:rPr lang="en-US" dirty="0"/>
              <a:t> , should be 3+.</a:t>
            </a:r>
          </a:p>
          <a:p>
            <a:r>
              <a:rPr lang="en-US" dirty="0"/>
              <a:t>Fit and Extract best model …</a:t>
            </a:r>
          </a:p>
          <a:p>
            <a:r>
              <a:rPr lang="en-US" dirty="0"/>
              <a:t>By default ..the predictions = </a:t>
            </a:r>
            <a:r>
              <a:rPr lang="en-US" dirty="0" err="1"/>
              <a:t>fitModel.transform</a:t>
            </a:r>
            <a:r>
              <a:rPr lang="en-US" dirty="0"/>
              <a:t>(test) – uses the best model.. </a:t>
            </a:r>
          </a:p>
          <a:p>
            <a:r>
              <a:rPr lang="en-US" dirty="0"/>
              <a:t>Note the </a:t>
            </a:r>
            <a:r>
              <a:rPr lang="en-US" dirty="0" err="1"/>
              <a:t>cal</a:t>
            </a:r>
            <a:r>
              <a:rPr lang="en-US" dirty="0"/>
              <a:t> to the evaluator to give the accuracy </a:t>
            </a:r>
          </a:p>
          <a:p>
            <a:endParaRPr lang="en-US" dirty="0"/>
          </a:p>
          <a:p>
            <a:r>
              <a:rPr lang="en-US" dirty="0"/>
              <a:t>There is a link to interpret the coefficients 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8959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</a:t>
            </a:r>
            <a:r>
              <a:rPr lang="en-US" dirty="0" err="1"/>
              <a:t>lionk</a:t>
            </a:r>
            <a:r>
              <a:rPr lang="en-US" dirty="0"/>
              <a:t> demystifying the </a:t>
            </a:r>
            <a:r>
              <a:rPr lang="en-US" dirty="0" err="1"/>
              <a:t>confuysion</a:t>
            </a:r>
            <a:r>
              <a:rPr lang="en-US" dirty="0"/>
              <a:t> matrix </a:t>
            </a:r>
          </a:p>
          <a:p>
            <a:r>
              <a:rPr lang="en-US" dirty="0"/>
              <a:t>False positive , true positive , precision and recall. See code </a:t>
            </a:r>
            <a:r>
              <a:rPr lang="en-US" dirty="0" err="1"/>
              <a:t>aboce</a:t>
            </a:r>
            <a:r>
              <a:rPr lang="en-US" dirty="0"/>
              <a:t>. </a:t>
            </a:r>
          </a:p>
          <a:p>
            <a:r>
              <a:rPr lang="en-US" dirty="0"/>
              <a:t>For multiclass classification you can do this on a per label basis ..</a:t>
            </a:r>
          </a:p>
          <a:p>
            <a:r>
              <a:rPr lang="en-US" dirty="0"/>
              <a:t>Scaled loss , must decrease on each iteration.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6525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Note the use of her custom Functions</a:t>
            </a:r>
          </a:p>
          <a:p>
            <a:pPr marL="228600" indent="-228600">
              <a:buAutoNum type="arabicParenR"/>
            </a:pPr>
            <a:r>
              <a:rPr lang="en-US" dirty="0"/>
              <a:t>Note the required data format ..frame needs to be in </a:t>
            </a:r>
          </a:p>
          <a:p>
            <a:pPr marL="228600" indent="-228600">
              <a:buAutoNum type="arabicParenR"/>
            </a:pPr>
            <a:r>
              <a:rPr lang="en-US" dirty="0"/>
              <a:t>Need to transform your data into this format (array).</a:t>
            </a:r>
          </a:p>
          <a:p>
            <a:pPr marL="228600" indent="-228600">
              <a:buAutoNum type="arabicParenR"/>
            </a:pPr>
            <a:r>
              <a:rPr lang="en-US" dirty="0" err="1"/>
              <a:t>Whatch</a:t>
            </a:r>
            <a:r>
              <a:rPr lang="en-US" dirty="0"/>
              <a:t> for custom scripts to </a:t>
            </a:r>
            <a:r>
              <a:rPr lang="en-US" dirty="0" err="1"/>
              <a:t>featurize</a:t>
            </a:r>
            <a:r>
              <a:rPr lang="en-US" dirty="0"/>
              <a:t>. Must name “label” and “features” respectively.</a:t>
            </a:r>
          </a:p>
          <a:p>
            <a:pPr marL="228600" indent="-228600">
              <a:buAutoNum type="arabicParenR"/>
            </a:pPr>
            <a:r>
              <a:rPr lang="en-US" dirty="0"/>
              <a:t>Note Zero based indexing</a:t>
            </a:r>
          </a:p>
          <a:p>
            <a:pPr marL="228600" indent="-228600">
              <a:buAutoNum type="arabicParenR"/>
            </a:pPr>
            <a:r>
              <a:rPr lang="en-US" dirty="0"/>
              <a:t>Can tune the entire pipeline at once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7694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Call out the Training Summary Object …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3840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See all the different metrics being printed out , from the previous code.</a:t>
            </a:r>
          </a:p>
          <a:p>
            <a:pPr marL="228600" indent="-228600">
              <a:buAutoNum type="arabicParenR"/>
            </a:pPr>
            <a:r>
              <a:rPr lang="en-US" dirty="0"/>
              <a:t>Read the article in the links.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87093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Build whole lot of 1 vs rest for each level of classification.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778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err="1"/>
              <a:t>Firsrwe</a:t>
            </a:r>
            <a:r>
              <a:rPr lang="en-US" dirty="0"/>
              <a:t> have the regularization parameter </a:t>
            </a:r>
          </a:p>
          <a:p>
            <a:pPr marL="228600" indent="-228600">
              <a:buAutoNum type="arabicParenR"/>
            </a:pPr>
            <a:r>
              <a:rPr lang="en-US" dirty="0"/>
              <a:t>Exact same setup as before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45430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Here we extract the best model </a:t>
            </a:r>
          </a:p>
          <a:p>
            <a:pPr marL="228600" indent="-228600">
              <a:buAutoNum type="arabicParenR"/>
            </a:pPr>
            <a:r>
              <a:rPr lang="en-US" dirty="0"/>
              <a:t>2) here we have </a:t>
            </a:r>
            <a:r>
              <a:rPr lang="en-US" dirty="0" err="1"/>
              <a:t>multipler</a:t>
            </a:r>
            <a:r>
              <a:rPr lang="en-US" dirty="0"/>
              <a:t> models </a:t>
            </a:r>
          </a:p>
          <a:p>
            <a:pPr marL="228600" indent="-228600">
              <a:buAutoNum type="arabicParenR"/>
            </a:pPr>
            <a:r>
              <a:rPr lang="en-US" dirty="0"/>
              <a:t>Model for each one of the classes , here we have 2 models , one for each class as its binary </a:t>
            </a:r>
          </a:p>
          <a:p>
            <a:pPr marL="228600" indent="-228600">
              <a:buAutoNum type="arabicParenR"/>
            </a:pPr>
            <a:r>
              <a:rPr lang="en-US" dirty="0"/>
              <a:t>Get all </a:t>
            </a:r>
            <a:r>
              <a:rPr lang="en-US" dirty="0" err="1"/>
              <a:t>ther</a:t>
            </a:r>
            <a:r>
              <a:rPr lang="en-US" dirty="0"/>
              <a:t> </a:t>
            </a:r>
            <a:r>
              <a:rPr lang="en-US" dirty="0" err="1"/>
              <a:t>coeffoicients</a:t>
            </a:r>
            <a:r>
              <a:rPr lang="en-US" dirty="0"/>
              <a:t>, see the </a:t>
            </a:r>
            <a:r>
              <a:rPr lang="en-US" dirty="0" err="1"/>
              <a:t>rrewsults</a:t>
            </a:r>
            <a:r>
              <a:rPr lang="en-US" dirty="0"/>
              <a:t> for both models.</a:t>
            </a:r>
          </a:p>
          <a:p>
            <a:pPr marL="228600" indent="-228600">
              <a:buAutoNum type="arabicParenR"/>
            </a:pPr>
            <a:r>
              <a:rPr lang="en-US" dirty="0"/>
              <a:t>See the intercepts are </a:t>
            </a:r>
            <a:r>
              <a:rPr lang="en-US" dirty="0" err="1"/>
              <a:t>negatices</a:t>
            </a:r>
            <a:r>
              <a:rPr lang="en-US" dirty="0"/>
              <a:t> of one another , due to the two classes, as well as the coefficients , they are inverse of one another 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6606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100% , theoretical.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2085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Notice where you specify , </a:t>
            </a:r>
            <a:r>
              <a:rPr lang="en-US" dirty="0" err="1"/>
              <a:t>maxDepth</a:t>
            </a:r>
            <a:r>
              <a:rPr lang="en-US" dirty="0"/>
              <a:t> , not done here and </a:t>
            </a:r>
            <a:r>
              <a:rPr lang="en-US" dirty="0" err="1"/>
              <a:t>Maxbins</a:t>
            </a:r>
            <a:r>
              <a:rPr lang="en-US" dirty="0"/>
              <a:t> , see all the options as a </a:t>
            </a:r>
            <a:r>
              <a:rPr lang="en-US" dirty="0" err="1"/>
              <a:t>guide.,l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Notice how you get the feature importance scores.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1929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Say takes 3 decision trees ..get majority vote of all the trees.</a:t>
            </a:r>
          </a:p>
          <a:p>
            <a:pPr marL="228600" indent="-228600">
              <a:buAutoNum type="arabicParenR"/>
            </a:pPr>
            <a:r>
              <a:rPr lang="en-US" dirty="0"/>
              <a:t>Aggregate of many decision trees </a:t>
            </a:r>
            <a:r>
              <a:rPr lang="en-US" dirty="0" err="1"/>
              <a:t>rerduced</a:t>
            </a:r>
            <a:r>
              <a:rPr lang="en-US" dirty="0"/>
              <a:t> the effect of noise. </a:t>
            </a:r>
          </a:p>
          <a:p>
            <a:pPr marL="228600" indent="-228600">
              <a:buAutoNum type="arabicParenR"/>
            </a:pPr>
            <a:r>
              <a:rPr lang="en-US" dirty="0"/>
              <a:t>Same Hyperparameters as decision trees. </a:t>
            </a:r>
          </a:p>
          <a:p>
            <a:pPr marL="228600" indent="-228600">
              <a:buAutoNum type="arabicParenR"/>
            </a:pPr>
            <a:r>
              <a:rPr lang="en-US" dirty="0"/>
              <a:t>Feature Importance scores are the same as before </a:t>
            </a:r>
          </a:p>
          <a:p>
            <a:pPr marL="228600" indent="-228600">
              <a:buAutoNum type="arabicParenR"/>
            </a:pPr>
            <a:r>
              <a:rPr lang="en-US" dirty="0"/>
              <a:t>See the links in </a:t>
            </a:r>
            <a:r>
              <a:rPr lang="en-US" dirty="0" err="1"/>
              <a:t>thed</a:t>
            </a:r>
            <a:r>
              <a:rPr lang="en-US" dirty="0"/>
              <a:t> notebooks.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6699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Very similar to that before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6309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See the most important features , can take out the less important features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82353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Normal cv tunes params individually. 4 fits for training and 1 for test.</a:t>
            </a:r>
          </a:p>
          <a:p>
            <a:pPr marL="228600" indent="-228600">
              <a:buAutoNum type="arabicParenR"/>
            </a:pPr>
            <a:r>
              <a:rPr lang="en-US" dirty="0"/>
              <a:t>Average </a:t>
            </a:r>
            <a:r>
              <a:rPr lang="en-US" dirty="0" err="1"/>
              <a:t>evaluartion</a:t>
            </a:r>
            <a:r>
              <a:rPr lang="en-US" dirty="0"/>
              <a:t> over 5 folds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6312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Combines weak learners to strong prediction , allows flexible partitioning of feature space </a:t>
            </a:r>
          </a:p>
          <a:p>
            <a:pPr marL="228600" indent="-228600">
              <a:buAutoNum type="arabicParenR"/>
            </a:pPr>
            <a:r>
              <a:rPr lang="en-US" dirty="0"/>
              <a:t>Same </a:t>
            </a:r>
            <a:r>
              <a:rPr lang="en-US" dirty="0" err="1"/>
              <a:t>Hyperparametres</a:t>
            </a:r>
            <a:r>
              <a:rPr lang="en-US" dirty="0"/>
              <a:t> as before </a:t>
            </a:r>
          </a:p>
          <a:p>
            <a:pPr marL="228600" indent="-228600">
              <a:buAutoNum type="arabicParenR"/>
            </a:pPr>
            <a:r>
              <a:rPr lang="en-US" dirty="0"/>
              <a:t>Learn more in the link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62422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ZA" dirty="0"/>
              <a:t>Feature </a:t>
            </a:r>
            <a:r>
              <a:rPr lang="en-ZA" dirty="0" err="1"/>
              <a:t>importanbce</a:t>
            </a:r>
            <a:r>
              <a:rPr lang="en-ZA" dirty="0"/>
              <a:t> scores are all tied..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5847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We noticed there is a lot of redundancy between </a:t>
            </a:r>
            <a:r>
              <a:rPr lang="en-US" dirty="0" err="1"/>
              <a:t>algortithms</a:t>
            </a:r>
            <a:r>
              <a:rPr lang="en-US" dirty="0"/>
              <a:t> 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hyperprarametres</a:t>
            </a:r>
            <a:r>
              <a:rPr lang="en-US" dirty="0"/>
              <a:t> are very similar.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7786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We bring in all the data , </a:t>
            </a:r>
            <a:r>
              <a:rPr lang="en-US" dirty="0" err="1"/>
              <a:t>ie</a:t>
            </a:r>
            <a:r>
              <a:rPr lang="en-US" dirty="0"/>
              <a:t> the predictor and feature columns , whether we must treat outliers etc.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470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ML Pipelines, transformers and </a:t>
            </a:r>
            <a:r>
              <a:rPr lang="en-US" dirty="0" err="1"/>
              <a:t>estmators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Transformers… transform function , estimators , the fit method/</a:t>
            </a:r>
          </a:p>
          <a:p>
            <a:pPr marL="228600" indent="-228600">
              <a:buAutoNum type="arabicParenR"/>
            </a:pPr>
            <a:r>
              <a:rPr lang="en-US" dirty="0"/>
              <a:t>Tokenizer and Hashing TF , are transformers , log reg is the estimator </a:t>
            </a:r>
          </a:p>
          <a:p>
            <a:pPr marL="228600" indent="-228600">
              <a:buAutoNum type="arabicParenR"/>
            </a:pPr>
            <a:r>
              <a:rPr lang="en-US" dirty="0"/>
              <a:t>After the pipeline runs , it becomes a transformer , and is used to </a:t>
            </a:r>
            <a:r>
              <a:rPr lang="en-US" dirty="0" err="1"/>
              <a:t>tranfsform</a:t>
            </a:r>
            <a:r>
              <a:rPr lang="en-US" dirty="0"/>
              <a:t> the input </a:t>
            </a:r>
            <a:r>
              <a:rPr lang="en-US" dirty="0" err="1"/>
              <a:t>df</a:t>
            </a:r>
            <a:r>
              <a:rPr lang="en-US" dirty="0"/>
              <a:t> top predictions ; the pipeline model is used at test timer.</a:t>
            </a:r>
          </a:p>
          <a:p>
            <a:pPr marL="228600" indent="-228600">
              <a:buAutoNum type="arabicParenR"/>
            </a:pPr>
            <a:r>
              <a:rPr lang="en-US" dirty="0"/>
              <a:t>All estimators in the original pi[</a:t>
            </a:r>
            <a:r>
              <a:rPr lang="en-US" dirty="0" err="1"/>
              <a:t>eline</a:t>
            </a:r>
            <a:r>
              <a:rPr lang="en-US" dirty="0"/>
              <a:t> are now transformers.</a:t>
            </a:r>
          </a:p>
          <a:p>
            <a:pPr marL="228600" indent="-228600">
              <a:buAutoNum type="arabicParenR"/>
            </a:pPr>
            <a:r>
              <a:rPr lang="en-US" dirty="0"/>
              <a:t>Now we have test data , we move through the pipeline. </a:t>
            </a:r>
          </a:p>
          <a:p>
            <a:pPr marL="228600" indent="-228600">
              <a:buAutoNum type="arabicParenR"/>
            </a:pPr>
            <a:r>
              <a:rPr lang="en-US" dirty="0"/>
              <a:t>Pipelines ensure </a:t>
            </a:r>
            <a:r>
              <a:rPr lang="en-US" dirty="0" err="1"/>
              <a:t>identiocal</a:t>
            </a:r>
            <a:r>
              <a:rPr lang="en-US" dirty="0"/>
              <a:t> feature </a:t>
            </a:r>
            <a:r>
              <a:rPr lang="en-US" dirty="0" err="1"/>
              <a:t>procfessing</a:t>
            </a:r>
            <a:r>
              <a:rPr lang="en-US" dirty="0"/>
              <a:t> between train and test data.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372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 has </a:t>
            </a:r>
            <a:r>
              <a:rPr lang="en-US" dirty="0" err="1"/>
              <a:t>automal</a:t>
            </a:r>
            <a:r>
              <a:rPr lang="en-US" dirty="0"/>
              <a:t> functions for us that do the lot.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372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NB , notice the </a:t>
            </a:r>
            <a:r>
              <a:rPr lang="en-US" dirty="0" err="1"/>
              <a:t>stringIndexer</a:t>
            </a:r>
            <a:r>
              <a:rPr lang="en-US" dirty="0"/>
              <a:t> , label col text to numbers</a:t>
            </a:r>
          </a:p>
          <a:p>
            <a:pPr marL="228600" indent="-228600">
              <a:buAutoNum type="arabicParenR"/>
            </a:pPr>
            <a:r>
              <a:rPr lang="en-US" dirty="0"/>
              <a:t>Reverse , apply string labels back to indexes.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799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method to </a:t>
            </a:r>
            <a:r>
              <a:rPr lang="en-US" dirty="0" err="1"/>
              <a:t>applt</a:t>
            </a:r>
            <a:r>
              <a:rPr lang="en-US" dirty="0"/>
              <a:t> string to numbers</a:t>
            </a:r>
          </a:p>
          <a:p>
            <a:r>
              <a:rPr lang="en-US" dirty="0"/>
              <a:t>Asses probability of event ..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922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Decision Tree high variance </a:t>
            </a:r>
          </a:p>
          <a:p>
            <a:pPr marL="228600" indent="-228600">
              <a:buAutoNum type="arabicParenR"/>
            </a:pPr>
            <a:r>
              <a:rPr lang="en-US" dirty="0"/>
              <a:t>See the nice comparison..</a:t>
            </a:r>
          </a:p>
          <a:p>
            <a:pPr marL="228600" indent="-228600">
              <a:buAutoNum type="arabicParenR"/>
            </a:pPr>
            <a:r>
              <a:rPr lang="en-US" dirty="0"/>
              <a:t>Notice how Boosting reduces Bias and Variance , but Random forest Reduces variance , but random forest handles over fitting , but </a:t>
            </a:r>
            <a:r>
              <a:rPr lang="en-US" dirty="0" err="1"/>
              <a:t>Boosztin</a:t>
            </a:r>
            <a:r>
              <a:rPr lang="en-US" dirty="0"/>
              <a:t> can overfit!</a:t>
            </a:r>
          </a:p>
          <a:p>
            <a:pPr marL="228600" indent="-228600">
              <a:buAutoNum type="arabicParenR"/>
            </a:pPr>
            <a:r>
              <a:rPr lang="en-US" dirty="0"/>
              <a:t>Notice the serial pattern of boosting, and the </a:t>
            </a:r>
            <a:r>
              <a:rPr lang="en-US" dirty="0" err="1"/>
              <a:t>paral;el</a:t>
            </a:r>
            <a:r>
              <a:rPr lang="en-US" dirty="0"/>
              <a:t> nature of bagging. </a:t>
            </a:r>
          </a:p>
          <a:p>
            <a:pPr marL="228600" indent="-228600">
              <a:buAutoNum type="arabicParenR"/>
            </a:pPr>
            <a:r>
              <a:rPr lang="en-US" dirty="0"/>
              <a:t>Bagging.. Parallel , max vote , choice .. Boosting serial on one another.</a:t>
            </a:r>
          </a:p>
          <a:p>
            <a:pPr marL="228600" indent="-228600">
              <a:buAutoNum type="arabicParenR"/>
            </a:pPr>
            <a:r>
              <a:rPr lang="en-US" dirty="0"/>
              <a:t>Boosting , less time to run ..learns from previous errors,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101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Random Forest , majority class. Single tree prone to noise…</a:t>
            </a:r>
          </a:p>
          <a:p>
            <a:pPr marL="228600" indent="-228600">
              <a:buAutoNum type="arabicParenR"/>
            </a:pPr>
            <a:r>
              <a:rPr lang="en-US" dirty="0"/>
              <a:t>Gradient Boosting ..hierarchical approach., weak learners , define loss function and minimize it.</a:t>
            </a:r>
          </a:p>
          <a:p>
            <a:pPr marL="228600" indent="-228600">
              <a:buAutoNum type="arabicParenR"/>
            </a:pPr>
            <a:r>
              <a:rPr lang="en-US" dirty="0"/>
              <a:t>Input layer is the number of features , hidden gives more features , dependent on the previous features.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013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6634-026A-0593-CD46-48594C78C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240AC-74C3-FB17-2CCD-6A0A672E3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BC003-4B6A-D9CA-4C34-98B57F72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14CA-72AE-ADEF-B81A-BFBF28D3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C6AD1-138B-FC1E-B69D-8B3B0CB6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069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6043-AC04-ADD8-7D8D-28014C5F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E4FF8-89DE-AD49-B690-9088422D8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9422-F52C-A1A7-74C8-6DA6936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F87CF-75E2-2DC5-41AF-E6981D04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F972B-726F-88CE-06D5-F3390086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957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31257-C879-47F5-8E25-C6FD1AEAB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FC187-6DB4-3919-4037-0D9A36C51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CC2B-3FE0-07CD-4B6C-BF41BC66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C9CC-502D-40CA-FDF6-2DDC412A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3881-FFCF-1B6C-90ED-AD53E554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528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B260-8751-5541-CF3B-4AA5E6FB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21A-8F3A-D238-7E23-830D16BC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2FC45-7465-3A9F-C7F0-0D3C7D83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95B50-4F47-6EE0-19AC-EC53FB9A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AD184-8D26-2250-675B-9DA69260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059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A98-57EE-A6D6-D47B-A770B181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4822-B34C-B331-90D8-0FA2BEF2D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F247B-26BD-260A-43FF-70273C89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4824A-51E3-9DE0-9727-04282402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E1D96-8893-33FD-543E-4797F04E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53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BBAD-FA10-1915-B7D4-91FF699E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FCF79-1887-C547-FD40-0A52BA9F2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14B65-3C12-345E-F728-E7AD4FF7C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D6510-9E63-AA4F-022D-3D8151D6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58344-BD64-DCA7-E4D8-208FFFE9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D55DF-81C0-F0B1-6AFE-227E1C5A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136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8DA4-C3E5-5EA5-B24F-06621790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12863-E6CE-4973-0EFC-9091C3562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46FE2-EE77-2430-E02E-CF179E8C4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88677-6901-433E-99FA-AB532F6D2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188BF-93F1-3CB3-0047-0DA881BA1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81BDB-1198-E618-65B3-0C8212B1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578FC-4107-F306-6243-B902C564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AD047-6415-A656-ADE3-E42CE5BE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987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61BD-1BBD-0847-6EFA-C6A63990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C9BBB-ED18-8CF4-9DC6-BD69F520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AA6EB-91B8-F49C-3AD0-81698AA3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9E80-4B2E-1B41-2B1B-A6DE8E73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681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BEDDF-12BE-78E8-5F6A-0BB93C62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7389B9-D1C5-0017-C802-3E8D6E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8738-F474-5479-360E-1836D81F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979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C5A2-82C5-418F-9438-2F155831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DB47E-18D0-E7C3-5A8A-A68AC3A1E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F137-A93E-93B3-9974-B277A7CB4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0D62E-729F-B1B4-D28A-8ADEF887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602E4-9F16-CD9C-1027-6D618A44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BDE7-0F53-65DB-E920-7118BFCF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34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8FFF-6B86-E367-15FC-B5A93AD1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76B84-0A6A-33CB-5A33-4220E2CF8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0FD0E-BFF7-0FC7-F0B8-984F58CC1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D6E8-F807-450E-23C3-0C369227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D213F-43F0-3E83-E4F0-087C2CD6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E6F4-90D4-7A95-FA11-A8E9C880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474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431C2-CB45-3D52-FEA2-A0934C49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771FA-0DC9-4D98-82D7-88CEAF829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49011-33CA-5180-0C54-32F7F3ECB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5879-11BF-4DD9-4596-5863B4116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9EB3-AAD0-CD67-CEB6-3E3EA972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541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B9E1-10DE-405E-7371-9A54F2867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ML Summary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67FB4-653F-FB1C-7DD7-AAAC3679B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0932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73F9-20F9-EA6C-694D-203A669F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694C-D109-9A5E-48C6-73CA78B9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37A23-0B64-5A8B-C27C-8B57F8A25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795" y="0"/>
            <a:ext cx="5931205" cy="229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B2077-AF8B-5CF6-FA90-0BCB9714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5" y="2447529"/>
            <a:ext cx="5759746" cy="1729056"/>
          </a:xfrm>
          <a:prstGeom prst="rect">
            <a:avLst/>
          </a:prstGeom>
          <a:ln w="28575">
            <a:solidFill>
              <a:srgbClr val="FFFFF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41509-B2A0-A860-18E8-EC53DBCD5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41" y="4331646"/>
            <a:ext cx="5759746" cy="2273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D528BC-F28B-32D4-186F-9E4111BBD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16" y="229201"/>
            <a:ext cx="5626389" cy="33212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79CBD8-6899-6F65-0D30-2AA9DE522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007" y="3619334"/>
            <a:ext cx="5089352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43EE5-6C57-29BB-5824-C22ED228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E608-EEDA-8689-288E-6F894484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7A2C4C-2E7D-9E34-1D00-86CFBBF54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110" y="365125"/>
            <a:ext cx="5683542" cy="2781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8342B-8E48-CC3C-3B4A-004072F9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8" y="3711433"/>
            <a:ext cx="5715294" cy="2705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6729-DA47-BDA9-8CE8-98B98C9AA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28663"/>
            <a:ext cx="5988358" cy="225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C6E4D3-85A4-075E-C67E-D8E2C346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3" y="3429000"/>
            <a:ext cx="5931205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E2EED-8D58-CCC5-0E36-DF01F2FF0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E91A-3374-C94B-55FF-D8344A29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15A84-4D01-0D48-ABF6-2B39F775A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861" y="219471"/>
            <a:ext cx="5620039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35985-B0FF-11FC-F150-D72917095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1" y="2762696"/>
            <a:ext cx="5034244" cy="26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D41C9-6DA9-BC83-41AF-296E4F3D9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37801"/>
            <a:ext cx="5924854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A7547-0B33-96DE-92E0-8A2D919AF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8" y="3743184"/>
            <a:ext cx="5759746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A5373-E099-FEB6-9109-9498A7ADA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6A80-AA13-14A4-5FD0-01B8F374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80724-0035-A62C-B8BB-D6A1A33F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404" y="556967"/>
            <a:ext cx="5848651" cy="2044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068B4-6F2D-51D8-2169-86529714A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09" y="2849219"/>
            <a:ext cx="5759746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DD20-9DEF-1943-CA33-EC80FB8D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8301-A841-E99A-C616-ADE2C1C9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335048"/>
            <a:ext cx="10515600" cy="215643"/>
          </a:xfrm>
        </p:spPr>
        <p:txBody>
          <a:bodyPr>
            <a:normAutofit fontScale="90000"/>
          </a:bodyPr>
          <a:lstStyle/>
          <a:p>
            <a:r>
              <a:rPr lang="en-US" dirty="0"/>
              <a:t>48. Coding Activity – Part 1 – Prep Data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52437-F106-33F0-6582-47D5A092B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159" y="1079379"/>
            <a:ext cx="4286470" cy="2349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B9462-F181-98D7-8F28-6B3CF893E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" y="3429000"/>
            <a:ext cx="5118951" cy="115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257BF-300C-47AE-1F49-62DDE10DE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91" y="4493333"/>
            <a:ext cx="4934204" cy="2278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537F6-CEA4-F3E8-164D-91DEA5E4B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323" y="896850"/>
            <a:ext cx="5338541" cy="1908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763EB-F8FF-DEF3-83CF-20EC2B7D0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422" y="3030350"/>
            <a:ext cx="4521432" cy="154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A73490-2F2B-7AC6-570E-445EC91B6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931" y="4896863"/>
            <a:ext cx="4330923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8FFDC-8D5D-E9BD-20DC-D1E177F3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BF45-5398-5CFE-1C5E-782B5230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5"/>
            <a:ext cx="10515600" cy="166216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Formatting continued: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D341C-0969-B268-368B-A5B40F96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406" y="546194"/>
            <a:ext cx="2000353" cy="21400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2A3C-A5D6-41C1-5F0D-3E5A745CD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17" y="2849386"/>
            <a:ext cx="1282766" cy="11592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C2A6C-B8DD-5819-69ED-2A224858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91" y="4462403"/>
            <a:ext cx="2305168" cy="254013"/>
          </a:xfrm>
          <a:prstGeom prst="rect">
            <a:avLst/>
          </a:prstGeom>
          <a:ln w="19050">
            <a:solidFill>
              <a:srgbClr val="FFFF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F6712-4728-F78B-520A-9DBC139C7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349" y="546194"/>
            <a:ext cx="4059651" cy="1828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A397C0-D851-740F-38BA-7973354BE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1340" y="2751248"/>
            <a:ext cx="3835958" cy="25147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793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5199-7BBE-EDD9-FF30-82AF3DCEC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5DE7-2914-E316-C872-59D54476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Transformation example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1C9BF-3CBF-8C4A-C996-AB76A626A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425" y="1335794"/>
            <a:ext cx="4845909" cy="41864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9EA44-546E-89C2-53D6-48CC3A3E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1" y="5786384"/>
            <a:ext cx="5029834" cy="8637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3DEA3-DE74-4B90-7A4E-B7F7F1C3A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777" y="183804"/>
            <a:ext cx="1720938" cy="3492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900E81-9777-E6C9-C01D-435DD0859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295" y="693266"/>
            <a:ext cx="4286470" cy="1426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968AB4-1B09-D5F0-4A9A-16C307309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062" y="2373592"/>
            <a:ext cx="4750044" cy="11909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541C63-59C8-01B2-9CCF-91758670C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124" y="3691215"/>
            <a:ext cx="4600811" cy="1282766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E9446-3E8F-2152-B2B3-D3AF6D190D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7505" y="5100661"/>
            <a:ext cx="4845908" cy="12827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61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8AF3-21C1-05E5-EB47-206CC620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3317-B178-92EB-1282-C204348A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546"/>
          </a:xfrm>
        </p:spPr>
        <p:txBody>
          <a:bodyPr>
            <a:normAutofit fontScale="90000"/>
          </a:bodyPr>
          <a:lstStyle/>
          <a:p>
            <a:r>
              <a:rPr lang="en-US" dirty="0"/>
              <a:t>49. Classification Part 2.0 Train and Evaluate(Intro)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27810E-89F6-C38D-5182-E93C558E9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14" y="1409596"/>
            <a:ext cx="9993086" cy="50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3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AC6F-8525-2EDB-1A58-356A818F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06B6-878D-DB73-61F2-F5E5C247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71688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some Objects  for Evaluation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6C3CD-14D0-6D6B-412E-3E81431F3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6438"/>
            <a:ext cx="8158843" cy="299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273FA-952B-8750-8ABE-3AEAADE7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BA34-7348-A412-81A4-9A751C4E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/>
          </a:bodyPr>
          <a:lstStyle/>
          <a:p>
            <a:r>
              <a:rPr lang="en-US" sz="2800" dirty="0"/>
              <a:t>50. Part 2 Classification: Train/Test [Logistic Regression]</a:t>
            </a:r>
            <a:endParaRPr lang="en-ZA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8A67A-35A9-4DD0-8F71-860D34046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304" y="1042606"/>
            <a:ext cx="11297239" cy="22394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483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7116-147E-7B06-514D-22AD696F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42. Intro to MLIB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A8AC6-CBEC-2B32-E92B-3F34F7718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99" y="1111596"/>
            <a:ext cx="5467631" cy="2502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D7243-610D-3D10-C27C-E127C1E4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3476"/>
            <a:ext cx="4159464" cy="234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05FFA-0ED7-6EF2-7EFC-14AC4EA3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09" y="639762"/>
            <a:ext cx="4483330" cy="219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D2BF3B-E4D4-E5E5-9B04-C476B8B8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73" y="3920650"/>
            <a:ext cx="5702593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B5B3-30C0-3B05-6707-ECFD7AA0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8337-E13E-AE9D-15D3-BBF484CD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Logistic Model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BE9FCF-410E-550D-D845-AD7CD6879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564" y="1825625"/>
            <a:ext cx="103008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55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2139-7C52-7B65-6740-83B636FC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 fontScale="90000"/>
          </a:bodyPr>
          <a:lstStyle/>
          <a:p>
            <a:r>
              <a:rPr lang="en-US" dirty="0"/>
              <a:t> Add in CV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693EE4-D627-006C-2C4A-1798D25A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400" y="1041642"/>
            <a:ext cx="10154172" cy="46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08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4BCE4-1219-85F5-D89C-7CBEA6FD5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9657-1923-CDC8-9111-3E1B1A21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2946"/>
          </a:xfrm>
        </p:spPr>
        <p:txBody>
          <a:bodyPr>
            <a:normAutofit fontScale="90000"/>
          </a:bodyPr>
          <a:lstStyle/>
          <a:p>
            <a:r>
              <a:rPr lang="en-US" dirty="0"/>
              <a:t>Parameter here is </a:t>
            </a:r>
            <a:r>
              <a:rPr lang="en-US" dirty="0" err="1"/>
              <a:t>MaxIter</a:t>
            </a:r>
            <a:r>
              <a:rPr lang="en-US" dirty="0"/>
              <a:t>, and sets a few values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7615F-6370-8C76-460D-9A02C6BDC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1138" y="898072"/>
            <a:ext cx="10232662" cy="527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00005-FC6E-567B-7124-F26BED5E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71BF-A863-3506-A468-7A820300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dirty="0"/>
              <a:t>You can generate more detail on the Diagnostics</a:t>
            </a:r>
            <a:br>
              <a:rPr lang="en-US" dirty="0"/>
            </a:br>
            <a:r>
              <a:rPr lang="en-US" dirty="0"/>
              <a:t>( Only available for Logistic Regression). </a:t>
            </a:r>
            <a:endParaRPr lang="en-Z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B3E125-16F6-94E2-A5C6-43D3A81B4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9128" y="1450068"/>
            <a:ext cx="10373744" cy="50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33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157E-E33E-B50B-D989-273B2B868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9233-C294-CBD8-43E7-90C69A12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Autofit/>
          </a:bodyPr>
          <a:lstStyle/>
          <a:p>
            <a:r>
              <a:rPr lang="en-US" sz="2400" dirty="0"/>
              <a:t>Now we call out False Positive rate , True positive rate , Precision and Recall for each label in multiclass 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7A240-7247-73C9-57F2-633F63930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5214" y="1253331"/>
            <a:ext cx="9056086" cy="43513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8237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83E5-9EB3-9C66-353A-5FA75D95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D415-DB9B-F59A-69C2-01FAD6C5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dirty="0"/>
              <a:t>Print out confusion matrix metrics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52C3C8-8E4E-850E-5049-93F3F6650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489" y="1678668"/>
            <a:ext cx="7750194" cy="43513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8224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4A9E-33F2-44A0-0DA5-BBBCF7B3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4365-490A-DFBD-785B-CB7E4D5C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8261"/>
          </a:xfrm>
        </p:spPr>
        <p:txBody>
          <a:bodyPr>
            <a:normAutofit fontScale="90000"/>
          </a:bodyPr>
          <a:lstStyle/>
          <a:p>
            <a:r>
              <a:rPr lang="en-US" dirty="0"/>
              <a:t>Scaled loss metric is decreasing :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C1F5C-BB16-6DA1-B838-A7E7B6FEC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849" y="1433739"/>
            <a:ext cx="26594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ED56A-81E9-C381-1600-159C9B92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847" y="1079840"/>
            <a:ext cx="3733992" cy="5059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3FFCC-8A61-EA7F-2EE0-1A3D5BA1A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209" y="2348139"/>
            <a:ext cx="3363589" cy="15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95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9B9B0-5ADD-62DE-2F74-96A9850C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4505-F8C2-36FC-4475-E765EBF5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1932"/>
          </a:xfrm>
        </p:spPr>
        <p:txBody>
          <a:bodyPr>
            <a:normAutofit fontScale="90000"/>
          </a:bodyPr>
          <a:lstStyle/>
          <a:p>
            <a:r>
              <a:rPr lang="en-US" dirty="0"/>
              <a:t>1 Vs Rest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BE2F1-CF65-311E-EE84-C8B6451D9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81390"/>
            <a:ext cx="10173223" cy="40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2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0ACFF-66F5-F8C7-0FE4-054857D3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A95-ED3B-1D61-4221-A9EB86AF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C5E9B-10D2-C656-1BB7-4A990171C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3704" y="365125"/>
            <a:ext cx="9254309" cy="57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77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9E95-AE99-E95F-479B-C12D522E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611F-D2EC-217F-3F45-951A4F2C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40"/>
            <a:ext cx="10515600" cy="402318"/>
          </a:xfrm>
        </p:spPr>
        <p:txBody>
          <a:bodyPr>
            <a:normAutofit fontScale="90000"/>
          </a:bodyPr>
          <a:lstStyle/>
          <a:p>
            <a:r>
              <a:rPr lang="en-US" dirty="0"/>
              <a:t>We then Fit the model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19CEB-EA16-0D0D-99E5-881289198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527" b="38386"/>
          <a:stretch>
            <a:fillRect/>
          </a:stretch>
        </p:blipFill>
        <p:spPr>
          <a:xfrm>
            <a:off x="1005003" y="747939"/>
            <a:ext cx="9608570" cy="2681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D9F56-C648-CF67-5D32-CF76680FE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57" y="3572781"/>
            <a:ext cx="10370083" cy="28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6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4037-CD02-EB82-91D6-65EB37C4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AB98-2750-1CE7-732A-F56A08EF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145C3-8B87-1B16-D63A-A412699E6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406" y="251402"/>
            <a:ext cx="4959605" cy="3073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05C0C-DFD6-D19E-22E3-30A38096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9" y="3533041"/>
            <a:ext cx="5534184" cy="3225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63CCC-60DA-CEAA-7AF3-206C20EB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512083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64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0B512-128E-63FD-0175-8A30AEEB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042-9ADC-70CA-B045-D9F2948B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124732"/>
          </a:xfrm>
        </p:spPr>
        <p:txBody>
          <a:bodyPr>
            <a:normAutofit fontScale="90000"/>
          </a:bodyPr>
          <a:lstStyle/>
          <a:p>
            <a:r>
              <a:rPr lang="en-US" dirty="0"/>
              <a:t>Then get predictions and accuracy.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C61D1-19EA-3A6A-C160-0C599C50B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019" y="694262"/>
            <a:ext cx="6331275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2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21F8B-310D-F946-990F-E96965E1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925A-16E7-CD6F-F6FE-AF6F1028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2139"/>
            <a:ext cx="10515600" cy="1325563"/>
          </a:xfrm>
        </p:spPr>
        <p:txBody>
          <a:bodyPr/>
          <a:lstStyle/>
          <a:p>
            <a:r>
              <a:rPr lang="en-US" dirty="0"/>
              <a:t>Do others  Later </a:t>
            </a:r>
            <a:r>
              <a:rPr lang="en-US" dirty="0" err="1"/>
              <a:t>ie</a:t>
            </a:r>
            <a:r>
              <a:rPr lang="en-US" dirty="0"/>
              <a:t> Multilayer PCP </a:t>
            </a:r>
            <a:r>
              <a:rPr lang="en-US" dirty="0" err="1"/>
              <a:t>tron</a:t>
            </a:r>
            <a:r>
              <a:rPr lang="en-US" dirty="0"/>
              <a:t>, Naïve Bayes , Linear SVM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4584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58DE2-3D0C-1C47-F83C-B34113BC2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EFC7-A512-87D6-8DF8-8F6E0EA21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 Classifier 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AF763-473F-99DD-DFF0-C22D96061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6377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9086-B0CC-94D4-E4A0-F523F5A5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219F-CC24-03F6-BA28-7727AAB71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1"/>
          </a:xfrm>
        </p:spPr>
        <p:txBody>
          <a:bodyPr>
            <a:normAutofit fontScale="90000"/>
          </a:bodyPr>
          <a:lstStyle/>
          <a:p>
            <a:r>
              <a:rPr lang="en-US" dirty="0"/>
              <a:t>56. Decision Tree Algorithm: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BBF72-C20A-D12A-B90E-487E92A03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649" y="945181"/>
            <a:ext cx="9853521" cy="48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68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01718-FB20-AB9E-EAB7-1BD0C6DB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9023-DA58-EA25-86C0-6E55BAF1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Hyperparameters for decision </a:t>
            </a:r>
            <a:r>
              <a:rPr lang="en-US" dirty="0" err="1"/>
              <a:t>treess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963F8-DE9B-1ED1-507A-21DF01C26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96925"/>
            <a:ext cx="8312916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82AE7-4D4A-1133-4F41-5A4855BC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7478"/>
            <a:ext cx="9049215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51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60DD-F8A9-7BD4-7D23-32392CBC5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2440-FFE6-6142-0F0F-0178B813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8261"/>
          </a:xfrm>
        </p:spPr>
        <p:txBody>
          <a:bodyPr>
            <a:normAutofit fontScale="90000"/>
          </a:bodyPr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17778-4B3D-D235-8CF9-FF0270B00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9"/>
            <a:ext cx="8344329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6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37EF5-0F5B-F495-75AC-595BD722A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BC3A-20FF-7289-D1D2-531DA487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Codeing</a:t>
            </a:r>
            <a:r>
              <a:rPr lang="en-US" dirty="0"/>
              <a:t> For Tree.. Very similar to others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155F8-AF2F-5158-20D9-4A4231C8A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6782" y="1485900"/>
            <a:ext cx="8400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54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D0CED-8AAE-6567-0BAE-6EF9ED8E1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AA0B-1E60-C34C-2674-FAE6D6E0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353331"/>
          </a:xfrm>
        </p:spPr>
        <p:txBody>
          <a:bodyPr>
            <a:normAutofit fontScale="90000"/>
          </a:bodyPr>
          <a:lstStyle/>
          <a:p>
            <a:r>
              <a:rPr lang="en-US" dirty="0"/>
              <a:t>57. Random Forest Model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CAD70-8CDD-168C-385B-36515E38B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912" y="636815"/>
            <a:ext cx="7597403" cy="3200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26E6F-6B28-3CCE-C81D-DC7C1FA8E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891" y="4159675"/>
            <a:ext cx="8807903" cy="1085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7C2A8E-921C-7BAB-F92E-B0C1E9C0E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677" y="5245581"/>
            <a:ext cx="8344329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4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F0A46-9D3D-5FBF-3927-7462375F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C859-0F32-EEEE-2BC6-159539FA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6"/>
            <a:ext cx="10515600" cy="353332"/>
          </a:xfrm>
        </p:spPr>
        <p:txBody>
          <a:bodyPr>
            <a:normAutofit fontScale="90000"/>
          </a:bodyPr>
          <a:lstStyle/>
          <a:p>
            <a:r>
              <a:rPr lang="en-US" dirty="0"/>
              <a:t>Coding for random Forest </a:t>
            </a:r>
            <a:endParaRPr lang="en-Z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7A7EF7-9875-BB08-9689-E83E62356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222" y="753835"/>
            <a:ext cx="10743578" cy="3148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D18DCC-0722-FBC7-C8C0-9149F5945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7" y="4052206"/>
            <a:ext cx="8826954" cy="25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34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EEDCC-AA01-86B2-3860-F29B6CDD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0036-34AC-7187-5BF2-83F92869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04AA0-6CB3-28C3-DD40-9D3269282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2970" y="365125"/>
            <a:ext cx="8649145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2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D089E-0122-0959-F005-4490AACE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8029-A091-C735-AE2B-BABCE72C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43. Model Selection and tuning.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B3968-B003-6C6A-BE8A-7021776A2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206" y="876184"/>
            <a:ext cx="3549832" cy="224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9DF75-327A-FF30-6071-D830EF62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6" y="3566974"/>
            <a:ext cx="5588287" cy="2692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F2FA5-9D5C-9785-658F-C0E78247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328" y="853940"/>
            <a:ext cx="5283472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7DAFD-97AB-392C-A418-411D49265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7" y="3724132"/>
            <a:ext cx="5416828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0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329A-3DE7-2991-0976-38F1F85A1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CF85-AB23-87D7-4946-6E234C4B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9661"/>
          </a:xfrm>
        </p:spPr>
        <p:txBody>
          <a:bodyPr>
            <a:normAutofit fontScale="90000"/>
          </a:bodyPr>
          <a:lstStyle/>
          <a:p>
            <a:r>
              <a:rPr lang="en-US" dirty="0"/>
              <a:t>58. Gradient Boosting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CC00B-EA2E-B5A7-1227-7441A9DD4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338" y="734786"/>
            <a:ext cx="812324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16E71-285A-AA4C-2832-36D736D86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13" y="4392386"/>
            <a:ext cx="8083965" cy="16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62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2279-2512-B5C0-1B50-267615B0E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3755-B596-B9F7-9CCC-C17D800F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73717"/>
          </a:xfrm>
        </p:spPr>
        <p:txBody>
          <a:bodyPr>
            <a:normAutofit fontScale="90000"/>
          </a:bodyPr>
          <a:lstStyle/>
          <a:p>
            <a:r>
              <a:rPr lang="en-US" dirty="0"/>
              <a:t>GBM only </a:t>
            </a:r>
            <a:r>
              <a:rPr lang="en-US" dirty="0" err="1"/>
              <a:t>accepots</a:t>
            </a:r>
            <a:r>
              <a:rPr lang="en-US" dirty="0"/>
              <a:t> Binary Classification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D2BBC-2C19-C57E-3242-711EE5AFB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51996"/>
            <a:ext cx="99778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59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E2EB0-0D0E-8C8C-61A9-EEFA24A44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62E8-2E68-6A96-E8BA-72DEF2B6D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632"/>
          </a:xfrm>
        </p:spPr>
        <p:txBody>
          <a:bodyPr>
            <a:normAutofit fontScale="90000"/>
          </a:bodyPr>
          <a:lstStyle/>
          <a:p>
            <a:r>
              <a:rPr lang="en-US" dirty="0"/>
              <a:t>Fit Model and Performance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C9BA8B-9F48-C371-0754-821BF7C9A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0233" y="1090839"/>
            <a:ext cx="9720537" cy="50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6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99CB6-70F2-95A7-5035-7BC7F444B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1741-8124-FCEA-50A1-07B16A3D5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 fontScale="90000"/>
          </a:bodyPr>
          <a:lstStyle/>
          <a:p>
            <a:r>
              <a:rPr lang="en-US" dirty="0"/>
              <a:t>60. Bonus: Add loop functions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2F28E-95A2-23DD-087E-CE8B9294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171" y="1071112"/>
            <a:ext cx="10515600" cy="511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0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E28A-55AE-5A47-257E-1CF524BC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ECD4-1842-A79F-5220-9FD242A0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 fontScale="90000"/>
          </a:bodyPr>
          <a:lstStyle/>
          <a:p>
            <a:r>
              <a:rPr lang="en-US" dirty="0"/>
              <a:t>Unique Function ..Formatting data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0439E-0075-2576-8D81-744AC1732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648" y="751103"/>
            <a:ext cx="10244565" cy="57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39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DE82E-FDDE-0836-AB04-12882FB7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F689-E829-A581-37B5-A5214C37D8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DE1C7-6A0A-2089-8F8B-69F48C115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43673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98E90-419A-369E-9088-8E605EA94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6B87-67CC-4804-98F0-53D7A94A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4CBC-8361-B407-B3CB-4CDBC1B20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51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23F2-260E-E465-7275-C77AB608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7AF-9A5D-3BA9-A4C3-F8ABF45C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B731A-67A8-9A8C-96B4-1046DD88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4828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005A-7985-87FD-3DCB-C5EC9B197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6665-340C-F02B-F9C8-7319B601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BF9B-8FFE-0EB2-DB14-A131FFCA4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5472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E4F03-47AA-39D0-23AD-BE6A95F08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56D6-9D0A-8533-206C-B5377B61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E09B-D21C-F440-13F7-D2D1AFBAB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413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DD753-7F64-2044-DFF8-43E29DD8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04EA-B079-821E-5203-10E0B9F2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7" y="298865"/>
            <a:ext cx="10515600" cy="8544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validation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DD1CB-AD07-4317-ED92-F484509BD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787" y="669270"/>
            <a:ext cx="5454930" cy="263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3899A-656C-43AB-E1FB-CED710F7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95" y="3594476"/>
            <a:ext cx="5454930" cy="271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47D4A-AE31-F784-1CAF-DAA0F156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285" y="574015"/>
            <a:ext cx="5261113" cy="273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F12E2-127D-43B4-8B55-72639F6D7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315" y="3852590"/>
            <a:ext cx="5645440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3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6353A-DFA0-460B-02C6-97E1092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A8C9-A611-94C8-9F91-67609C44D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5AA73-0F05-19E4-FF6A-E7CC50CAF0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5541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0DC7-716F-83A8-1BDA-84D0B071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B11F-2242-04FC-D6FF-CD49DEA7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28B31-68BF-DEDF-183D-9936A373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9689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30C69-D791-6AE4-4D7F-4F9ECDECF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4F84-BF0D-AD2E-4B27-162BD3FF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C4F80-AF3E-4F99-8752-57A9DF73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8484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B1D5-C899-0923-DDFC-190A293DF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1B84-5C38-D7EF-9559-01D18DC50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9EDDC-CE2F-0287-8B8A-33F7B222BA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79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FEEF-CB65-1F30-A313-F48EE383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3810-5D5F-5BCC-62EC-FC489768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0984-D02D-4016-0B7F-F97B45AB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413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1C423-8126-D101-3C8A-0B3490A4E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3554-6FE6-2A19-AB9F-1D1159A0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A8A6A-D46A-EBA6-ED59-8E2C6B954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1792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7564-A2DB-CBDC-0D5B-BDA41F503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548A-863A-131D-F5BB-49D62BA6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CFA9-A4B5-4263-1E11-C37314D00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6911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6A8C-D7BD-495E-BF25-97C3B41F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4DD8-88F7-AE56-7DB6-948C8A23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F30A2-A7E9-A0F5-E50F-2DEED770B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7165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ED1C5-AA21-990A-2DE3-3789B55B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A756-FD2B-7583-8A5F-9FE7672E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DA7F-E55C-F223-1D1F-C261F0BA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9508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13A3-CD7F-EDEF-EB1B-FEBD4CB94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2881-9FA3-1767-27B9-339A0E33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06D5-F7D9-CEA2-6B64-3FB95007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678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674EF-11EE-0E54-929A-A0C629B0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8132-B100-E4D5-D975-A85E04DB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1EC7-0274-B3D9-C58C-A3B020F9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152" y="229878"/>
            <a:ext cx="5797848" cy="2692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06AA0-8908-4DB7-13FE-478BFE91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52" y="3264626"/>
            <a:ext cx="5588287" cy="2800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F21AE-A07F-13A8-118E-91AD86196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92" y="47245"/>
            <a:ext cx="5413535" cy="19613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3682C-F2C7-57BD-B029-ACE08ED9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792" y="2177256"/>
            <a:ext cx="5316634" cy="22353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5C223-AE5D-97F1-3C27-CF77DE710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744" y="4581260"/>
            <a:ext cx="5950256" cy="19613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8841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343E-F2CB-78D0-D0C2-9443D423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3E48-1017-5138-8B18-0B30AD829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EEF57-59C7-22BD-6AA8-7529C206D4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63090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BFFE4-208B-A58D-02E0-7A8AAA509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4A89-5AFE-AD78-68F5-5750C3D1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C475D-9D81-3177-8DD5-4446CF760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2400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BB5BB-72E1-6E18-4D2A-7ED53F9BF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51D8-F459-DEA5-34CE-131C67AC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09BCB-7C80-9E3C-3458-B2B83EACC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9650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C0152-EB19-F312-CA6B-977A1A43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D3BF-1CCC-2C2B-6B3C-708FFE4B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FE2E-A7E9-4048-7C9E-DD7568DE6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3413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9AE6E-241E-0DD9-C868-B0A21BF9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71AA-177C-C40E-8816-F9180F92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C4819-6861-F06B-B651-D3DF05CA2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73311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30BD-4301-CBC6-7C90-5FA9195F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F124-0A7D-A951-B1E6-4FBF8FD68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4783D-29C8-311C-3FB4-D58A02880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3952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E7CC9-E5DE-B5D6-49B5-45A287FC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C021-DF2E-4889-8333-03CC7C1D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CC11B-C234-9C62-A9BF-2882AF932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36352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3121A-D44B-807F-D4D3-94DBB1E5B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B916-174F-D5B9-BCD1-3B1213EA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7921-181D-2685-0FC0-D6AC6CCA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04455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AC12E-CEC2-D0A1-B983-E59A73D2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9DF6-C434-9AAF-843C-260FFEAE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10DB0-0AC8-73A6-B1AF-FD8C295D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3116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6C0A-8C62-B6E5-E530-E75C7C47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EC90-2162-1BD1-15E4-749FD66D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90874-F50B-3DE4-F901-D167B69C6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86555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2C6C-6DF2-0760-9913-0C027F2F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9F40-9D4E-7855-296D-BA6B823D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3859"/>
          </a:xfrm>
        </p:spPr>
        <p:txBody>
          <a:bodyPr>
            <a:normAutofit fontScale="90000"/>
          </a:bodyPr>
          <a:lstStyle/>
          <a:p>
            <a:r>
              <a:rPr lang="en-US" dirty="0"/>
              <a:t>My Custom Functions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C9F3F-5765-D8B3-24AB-DB94022BE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679" y="926971"/>
            <a:ext cx="5835950" cy="25020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B6352-F866-0EE0-C4A4-C9431CAA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3330"/>
            <a:ext cx="5143764" cy="2819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7240C-030A-6E6D-5D96-EB5983A06462}"/>
              </a:ext>
            </a:extLst>
          </p:cNvPr>
          <p:cNvSpPr txBox="1"/>
          <p:nvPr/>
        </p:nvSpPr>
        <p:spPr>
          <a:xfrm>
            <a:off x="5255742" y="4007877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https://spark.apache.org/docs/latest/api/python/reference/pyspark.ml.html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43F83-CBB0-51C6-F51C-12CD2DF5424F}"/>
              </a:ext>
            </a:extLst>
          </p:cNvPr>
          <p:cNvSpPr txBox="1"/>
          <p:nvPr/>
        </p:nvSpPr>
        <p:spPr>
          <a:xfrm>
            <a:off x="5409171" y="523308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https://spark.apache.org/docs/latest/ml-guide.html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FE241-E744-3FF1-3C1D-3773D978B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573" y="365125"/>
            <a:ext cx="469865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1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CF41-DE03-D3AA-A7EA-626E22D55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EF68-B740-D832-A933-01DE79294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305B5-5BDD-7ED8-966C-40A1658BD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581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B8B20-26E2-58CB-D81B-0700A8747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CBF9-D152-E061-5301-2F6C41B0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3520C-7716-1711-486E-6757CE9EC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3737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42BB2-0523-41E2-6A01-0669BAC80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BE3B-531B-8EF6-634F-378FFBA9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C6326-B77B-C06D-132A-8A3E94DF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377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CBC5C-F031-6AF7-634E-E44FEE9D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0143-F916-9CF9-46FF-9912F8D1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65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46. Intro to Classification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76F16-815C-CA21-DFBB-AFBD2C269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479" y="553268"/>
            <a:ext cx="4612457" cy="244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5A5BF-316C-40A5-161D-8D4962F25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69" y="3079203"/>
            <a:ext cx="4612457" cy="1054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ACF3B-E477-5B30-81CC-AF1D269E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7065"/>
            <a:ext cx="5835950" cy="234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7DE6B-A00E-71F4-7759-8AD48E1FC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649" y="553268"/>
            <a:ext cx="5212510" cy="218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985BA4-F7E5-FF37-B72F-7AA851AA3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865" y="3447535"/>
            <a:ext cx="5715294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ABE6-4C57-FCAA-84CF-779D20369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8E9EA-F85B-368B-FBF5-E03E9F361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797" y="311105"/>
            <a:ext cx="3563768" cy="1727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3F757-A648-C13E-DCF0-D4B78C09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3473"/>
            <a:ext cx="5505733" cy="186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048AF-C8CD-4E43-465C-DAACF4C24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43" y="4447869"/>
            <a:ext cx="3549832" cy="1866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D97D12-C765-7242-054F-3F27B5A2E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552" y="311105"/>
            <a:ext cx="5848651" cy="2940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AE32C-982C-E7EC-E5FE-765E61D47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920" y="3936911"/>
            <a:ext cx="5855001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3686</TotalTime>
  <Words>1664</Words>
  <Application>Microsoft Office PowerPoint</Application>
  <PresentationFormat>Widescreen</PresentationFormat>
  <Paragraphs>182</Paragraphs>
  <Slides>72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Aptos</vt:lpstr>
      <vt:lpstr>Aptos Display</vt:lpstr>
      <vt:lpstr>Arial</vt:lpstr>
      <vt:lpstr>Office Theme</vt:lpstr>
      <vt:lpstr>Spark ML Summary</vt:lpstr>
      <vt:lpstr>42. Intro to MLIB</vt:lpstr>
      <vt:lpstr>PowerPoint Presentation</vt:lpstr>
      <vt:lpstr>43. Model Selection and tuning.</vt:lpstr>
      <vt:lpstr>Cross validation </vt:lpstr>
      <vt:lpstr>PowerPoint Presentation</vt:lpstr>
      <vt:lpstr>My Custom Functions</vt:lpstr>
      <vt:lpstr>46. Intro to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48. Coding Activity – Part 1 – Prep Data</vt:lpstr>
      <vt:lpstr>Formatting continued: </vt:lpstr>
      <vt:lpstr>Transformation example </vt:lpstr>
      <vt:lpstr>49. Classification Part 2.0 Train and Evaluate(Intro)</vt:lpstr>
      <vt:lpstr>Set up some Objects  for Evaluation </vt:lpstr>
      <vt:lpstr>50. Part 2 Classification: Train/Test [Logistic Regression]</vt:lpstr>
      <vt:lpstr>Simple Logistic Model</vt:lpstr>
      <vt:lpstr> Add in CV </vt:lpstr>
      <vt:lpstr>Parameter here is MaxIter, and sets a few values </vt:lpstr>
      <vt:lpstr>You can generate more detail on the Diagnostics ( Only available for Logistic Regression). </vt:lpstr>
      <vt:lpstr>Now we call out False Positive rate , True positive rate , Precision and Recall for each label in multiclass </vt:lpstr>
      <vt:lpstr>Print out confusion matrix metrics </vt:lpstr>
      <vt:lpstr>Scaled loss metric is decreasing :</vt:lpstr>
      <vt:lpstr>1 Vs Rest </vt:lpstr>
      <vt:lpstr>PowerPoint Presentation</vt:lpstr>
      <vt:lpstr>We then Fit the model </vt:lpstr>
      <vt:lpstr>Then get predictions and accuracy.</vt:lpstr>
      <vt:lpstr>Do others  Later ie Multilayer PCP tron, Naïve Bayes , Linear SVM</vt:lpstr>
      <vt:lpstr>Decision Tree Classifier </vt:lpstr>
      <vt:lpstr>56. Decision Tree Algorithm:</vt:lpstr>
      <vt:lpstr>Common Hyperparameters for decision treess</vt:lpstr>
      <vt:lpstr>PowerPoint Presentation</vt:lpstr>
      <vt:lpstr>Codeing For Tree.. Very similar to others </vt:lpstr>
      <vt:lpstr>57. Random Forest Model </vt:lpstr>
      <vt:lpstr>Coding for random Forest </vt:lpstr>
      <vt:lpstr>PowerPoint Presentation</vt:lpstr>
      <vt:lpstr>58. Gradient Boosting </vt:lpstr>
      <vt:lpstr>GBM only accepots Binary Classification </vt:lpstr>
      <vt:lpstr>Fit Model and Performance </vt:lpstr>
      <vt:lpstr>60. Bonus: Add loop functions </vt:lpstr>
      <vt:lpstr>Unique Function ..Formatting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 Bortz</dc:creator>
  <cp:lastModifiedBy>Graham Bortz</cp:lastModifiedBy>
  <cp:revision>93</cp:revision>
  <dcterms:created xsi:type="dcterms:W3CDTF">2025-11-18T05:29:32Z</dcterms:created>
  <dcterms:modified xsi:type="dcterms:W3CDTF">2025-11-26T09:03:50Z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d8a90e-c522-4829-9625-db8c70f8b095_Enabled">
    <vt:lpwstr>true</vt:lpwstr>
  </property>
  <property fmtid="{D5CDD505-2E9C-101B-9397-08002B2CF9AE}" pid="3" name="MSIP_Label_66d8a90e-c522-4829-9625-db8c70f8b095_SetDate">
    <vt:lpwstr>2025-11-25T05:32:23Z</vt:lpwstr>
  </property>
  <property fmtid="{D5CDD505-2E9C-101B-9397-08002B2CF9AE}" pid="4" name="MSIP_Label_66d8a90e-c522-4829-9625-db8c70f8b095_Method">
    <vt:lpwstr>Privileged</vt:lpwstr>
  </property>
  <property fmtid="{D5CDD505-2E9C-101B-9397-08002B2CF9AE}" pid="5" name="MSIP_Label_66d8a90e-c522-4829-9625-db8c70f8b095_Name">
    <vt:lpwstr>Public</vt:lpwstr>
  </property>
  <property fmtid="{D5CDD505-2E9C-101B-9397-08002B2CF9AE}" pid="6" name="MSIP_Label_66d8a90e-c522-4829-9625-db8c70f8b095_SiteId">
    <vt:lpwstr>cffa6640-7572-4f05-9c64-cd88068c19d4</vt:lpwstr>
  </property>
  <property fmtid="{D5CDD505-2E9C-101B-9397-08002B2CF9AE}" pid="7" name="MSIP_Label_66d8a90e-c522-4829-9625-db8c70f8b095_ActionId">
    <vt:lpwstr>81c50b62-4987-40ca-b06d-b1a1636d6d06</vt:lpwstr>
  </property>
  <property fmtid="{D5CDD505-2E9C-101B-9397-08002B2CF9AE}" pid="8" name="MSIP_Label_66d8a90e-c522-4829-9625-db8c70f8b095_ContentBits">
    <vt:lpwstr>0</vt:lpwstr>
  </property>
  <property fmtid="{D5CDD505-2E9C-101B-9397-08002B2CF9AE}" pid="9" name="MSIP_Label_66d8a90e-c522-4829-9625-db8c70f8b095_Tag">
    <vt:lpwstr>10, 0, 1, 1</vt:lpwstr>
  </property>
</Properties>
</file>